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7" r:id="rId4"/>
    <p:sldId id="329" r:id="rId5"/>
    <p:sldId id="315" r:id="rId6"/>
    <p:sldId id="328" r:id="rId7"/>
    <p:sldId id="311" r:id="rId8"/>
    <p:sldId id="313" r:id="rId9"/>
    <p:sldId id="316" r:id="rId10"/>
    <p:sldId id="312" r:id="rId11"/>
    <p:sldId id="330" r:id="rId12"/>
    <p:sldId id="317" r:id="rId13"/>
    <p:sldId id="319" r:id="rId14"/>
    <p:sldId id="320" r:id="rId15"/>
    <p:sldId id="321" r:id="rId16"/>
    <p:sldId id="291" r:id="rId17"/>
    <p:sldId id="322" r:id="rId18"/>
    <p:sldId id="323" r:id="rId19"/>
    <p:sldId id="324" r:id="rId20"/>
    <p:sldId id="263" r:id="rId21"/>
    <p:sldId id="325" r:id="rId22"/>
    <p:sldId id="326" r:id="rId23"/>
    <p:sldId id="267" r:id="rId24"/>
    <p:sldId id="266" r:id="rId25"/>
    <p:sldId id="268" r:id="rId26"/>
    <p:sldId id="269" r:id="rId27"/>
    <p:sldId id="286" r:id="rId28"/>
    <p:sldId id="327" r:id="rId29"/>
    <p:sldId id="265" r:id="rId30"/>
    <p:sldId id="309" r:id="rId31"/>
    <p:sldId id="270" r:id="rId32"/>
    <p:sldId id="272" r:id="rId33"/>
    <p:sldId id="273" r:id="rId34"/>
    <p:sldId id="274" r:id="rId35"/>
    <p:sldId id="276" r:id="rId36"/>
    <p:sldId id="275" r:id="rId37"/>
    <p:sldId id="278" r:id="rId38"/>
    <p:sldId id="294" r:id="rId39"/>
    <p:sldId id="295" r:id="rId40"/>
    <p:sldId id="296" r:id="rId41"/>
    <p:sldId id="281" r:id="rId42"/>
    <p:sldId id="297" r:id="rId43"/>
    <p:sldId id="298" r:id="rId44"/>
    <p:sldId id="279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282" r:id="rId56"/>
    <p:sldId id="331" r:id="rId57"/>
    <p:sldId id="28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9"/>
    <p:restoredTop sz="94565"/>
  </p:normalViewPr>
  <p:slideViewPr>
    <p:cSldViewPr snapToGrid="0" snapToObjects="1">
      <p:cViewPr varScale="1">
        <p:scale>
          <a:sx n="131" d="100"/>
          <a:sy n="131" d="100"/>
        </p:scale>
        <p:origin x="17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D1767-5D2B-3D44-AD25-F20FD82358E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2EB2-0090-174C-A81D-C1F739B70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A2EB2-0090-174C-A81D-C1F739B700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6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7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6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FC7F-127C-9A47-BA20-D8F69BD63ABE}" type="datetimeFigureOut">
              <a:rPr lang="en-US" smtClean="0"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03B5D-2040-3B42-AC01-B1BA2EE76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111"/>
            <a:ext cx="7772400" cy="23303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DevOps</a:t>
            </a:r>
            <a:r>
              <a:rPr lang="en-US" sz="3600" dirty="0" smtClean="0"/>
              <a:t> &amp; </a:t>
            </a:r>
            <a:r>
              <a:rPr lang="en-US" sz="3600" dirty="0"/>
              <a:t>Cloud Infrastructure</a:t>
            </a:r>
            <a:br>
              <a:rPr lang="en-US" sz="3600" dirty="0"/>
            </a:br>
            <a:r>
              <a:rPr lang="en-US" sz="3600" dirty="0"/>
              <a:t>SEIS </a:t>
            </a:r>
            <a:r>
              <a:rPr lang="en-US" sz="3600" dirty="0" smtClean="0"/>
              <a:t>665</a:t>
            </a:r>
            <a:br>
              <a:rPr lang="en-US" sz="3600" dirty="0" smtClean="0"/>
            </a:br>
            <a:r>
              <a:rPr lang="en-US" sz="3600" dirty="0" smtClean="0"/>
              <a:t>Week 1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 smtClean="0"/>
              <a:t>Jason Baker</a:t>
            </a:r>
          </a:p>
          <a:p>
            <a:pPr algn="l"/>
            <a:r>
              <a:rPr lang="en-US" dirty="0" smtClean="0"/>
              <a:t>Adjunct Instructor</a:t>
            </a:r>
          </a:p>
          <a:p>
            <a:pPr algn="l"/>
            <a:r>
              <a:rPr lang="en-US" dirty="0" smtClean="0"/>
              <a:t>Graduate Programs in Software</a:t>
            </a:r>
          </a:p>
          <a:p>
            <a:pPr algn="l"/>
            <a:r>
              <a:rPr lang="en-US" dirty="0" smtClean="0"/>
              <a:t>University of St. Thomas</a:t>
            </a:r>
          </a:p>
          <a:p>
            <a:pPr algn="l"/>
            <a:r>
              <a:rPr lang="en-US" dirty="0" smtClean="0"/>
              <a:t>St. Paul, 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8" y="2745796"/>
            <a:ext cx="3257549" cy="32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473"/>
          <a:stretch/>
        </p:blipFill>
        <p:spPr>
          <a:xfrm>
            <a:off x="778074" y="2726876"/>
            <a:ext cx="7620000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074" y="159966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collaborative effort to improve the quality and velocity of the service lifecycle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566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service velocity?</a:t>
            </a:r>
          </a:p>
          <a:p>
            <a:endParaRPr lang="en-US" dirty="0"/>
          </a:p>
          <a:p>
            <a:r>
              <a:rPr lang="en-US" dirty="0" smtClean="0"/>
              <a:t>Amazon deploys code to production every </a:t>
            </a:r>
            <a:r>
              <a:rPr lang="en-US" b="1" dirty="0" smtClean="0"/>
              <a:t>11.6</a:t>
            </a:r>
            <a:r>
              <a:rPr lang="en-US" dirty="0" smtClean="0"/>
              <a:t> seconds (and this was back in 2011!)</a:t>
            </a:r>
          </a:p>
          <a:p>
            <a:endParaRPr lang="en-US" dirty="0"/>
          </a:p>
          <a:p>
            <a:r>
              <a:rPr lang="en-US" dirty="0" smtClean="0"/>
              <a:t>Netflix deploys code to production </a:t>
            </a:r>
            <a:r>
              <a:rPr lang="en-US" b="1" dirty="0" smtClean="0"/>
              <a:t>thousands</a:t>
            </a:r>
            <a:r>
              <a:rPr lang="en-US" dirty="0" smtClean="0"/>
              <a:t> of times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DevOps</a:t>
            </a:r>
            <a:r>
              <a:rPr lang="en-US" dirty="0" smtClean="0"/>
              <a:t>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2016 State of DevOps Report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Survey of over 25,000 technology professionals over 5 years.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 attempt to quantitatively understand how technical and cultural practices associated with DevOps affect IT performance.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Categorized IT organizations as High, Medium or Low performers.</a:t>
            </a:r>
          </a:p>
        </p:txBody>
      </p:sp>
    </p:spTree>
    <p:extLst>
      <p:ext uri="{BB962C8B-B14F-4D97-AF65-F5344CB8AC3E}">
        <p14:creationId xmlns:p14="http://schemas.microsoft.com/office/powerpoint/2010/main" val="134935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0" y="262406"/>
            <a:ext cx="4974454" cy="6595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6188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9" y="729417"/>
            <a:ext cx="7018634" cy="517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186" y="6446078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i="1" dirty="0" smtClean="0"/>
              <a:t>2016 State of </a:t>
            </a:r>
            <a:r>
              <a:rPr lang="en-US" sz="1200" i="1" dirty="0" err="1" smtClean="0"/>
              <a:t>DevOps</a:t>
            </a:r>
            <a:r>
              <a:rPr lang="en-US" sz="1200" i="1" dirty="0" smtClean="0"/>
              <a:t> Report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1309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we mean by “infrastructure”?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infrastructure provides all the necessary compute, storage, networking and software components necessary to deliver a service.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2170"/>
            <a:ext cx="9144000" cy="54417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Traditional 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1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3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Hand-built infrastructure based on physical hardware and guided by experience.</a:t>
            </a:r>
          </a:p>
          <a:p>
            <a:endParaRPr lang="en-US" dirty="0" smtClean="0"/>
          </a:p>
          <a:p>
            <a:r>
              <a:rPr lang="en-US" dirty="0" smtClean="0"/>
              <a:t>Every infrastructure component is unique and special.</a:t>
            </a:r>
          </a:p>
          <a:p>
            <a:pPr lvl="1"/>
            <a:r>
              <a:rPr lang="en-US" dirty="0" smtClean="0"/>
              <a:t>Built at different times with slightly different processes.</a:t>
            </a:r>
          </a:p>
          <a:p>
            <a:pPr lvl="1"/>
            <a:r>
              <a:rPr lang="en-US" dirty="0" smtClean="0"/>
              <a:t>Built by different people with different levels of experience.</a:t>
            </a:r>
          </a:p>
          <a:p>
            <a:pPr lvl="1"/>
            <a:r>
              <a:rPr lang="en-US" dirty="0" smtClean="0"/>
              <a:t>“Just make it work.”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Infrastructure is rarely replaced and is fanatically supported throughout its lifecycle.</a:t>
            </a:r>
          </a:p>
          <a:p>
            <a:endParaRPr lang="en-US" dirty="0"/>
          </a:p>
          <a:p>
            <a:r>
              <a:rPr lang="en-US" dirty="0" smtClean="0"/>
              <a:t>Infrastructure changes are carefully controlled by a Change Advisory Board (CAB). </a:t>
            </a:r>
          </a:p>
        </p:txBody>
      </p:sp>
    </p:spTree>
    <p:extLst>
      <p:ext uri="{BB962C8B-B14F-4D97-AF65-F5344CB8AC3E}">
        <p14:creationId xmlns:p14="http://schemas.microsoft.com/office/powerpoint/2010/main" val="137021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9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Role of IT </a:t>
            </a:r>
            <a:r>
              <a:rPr lang="en-US" dirty="0" smtClean="0"/>
              <a:t>operations staff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Gatekeepers for all IT services in the organization.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“The Office of No.”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Often partitioned into specialist teams:</a:t>
            </a:r>
          </a:p>
          <a:p>
            <a:pPr lvl="2"/>
            <a:r>
              <a:rPr lang="en-US" dirty="0" smtClean="0"/>
              <a:t>Network engineers</a:t>
            </a:r>
          </a:p>
          <a:p>
            <a:pPr lvl="2"/>
            <a:r>
              <a:rPr lang="en-US" dirty="0" smtClean="0"/>
              <a:t>Storage engineers</a:t>
            </a:r>
          </a:p>
          <a:p>
            <a:pPr lvl="2"/>
            <a:r>
              <a:rPr lang="en-US" dirty="0" smtClean="0"/>
              <a:t>Security analysts</a:t>
            </a:r>
          </a:p>
          <a:p>
            <a:pPr lvl="2"/>
            <a:r>
              <a:rPr lang="en-US" dirty="0" smtClean="0"/>
              <a:t>DBAs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Architects focused on the big picture.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Ops team </a:t>
            </a:r>
            <a:r>
              <a:rPr lang="en-US" dirty="0" smtClean="0"/>
              <a:t>focused on preventing infrastructure failure.</a:t>
            </a:r>
          </a:p>
          <a:p>
            <a:pPr lvl="2"/>
            <a:r>
              <a:rPr lang="en-US" dirty="0" smtClean="0"/>
              <a:t>“Keep the lights on.”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en-US" dirty="0" smtClean="0"/>
              <a:t>to the course</a:t>
            </a:r>
          </a:p>
          <a:p>
            <a:endParaRPr lang="en-US" dirty="0" smtClean="0"/>
          </a:p>
          <a:p>
            <a:r>
              <a:rPr lang="en-US" dirty="0" smtClean="0"/>
              <a:t>Review syllabus</a:t>
            </a:r>
          </a:p>
          <a:p>
            <a:endParaRPr lang="en-US" dirty="0" smtClean="0"/>
          </a:p>
          <a:p>
            <a:r>
              <a:rPr lang="en-US" dirty="0" smtClean="0"/>
              <a:t>Source control management &amp;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5" y="1752502"/>
            <a:ext cx="1946711" cy="19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IT server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735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server build process:</a:t>
            </a:r>
          </a:p>
          <a:p>
            <a:pPr lvl="1"/>
            <a:r>
              <a:rPr lang="en-US" dirty="0" smtClean="0"/>
              <a:t>Purchase request</a:t>
            </a:r>
          </a:p>
          <a:p>
            <a:pPr lvl="1"/>
            <a:r>
              <a:rPr lang="en-US" dirty="0" smtClean="0"/>
              <a:t>Purchase order</a:t>
            </a:r>
          </a:p>
          <a:p>
            <a:pPr lvl="1"/>
            <a:r>
              <a:rPr lang="en-US" dirty="0" smtClean="0"/>
              <a:t>Receive components</a:t>
            </a:r>
          </a:p>
          <a:p>
            <a:pPr lvl="1"/>
            <a:r>
              <a:rPr lang="en-US" dirty="0" smtClean="0"/>
              <a:t>Build server</a:t>
            </a:r>
          </a:p>
          <a:p>
            <a:pPr lvl="1"/>
            <a:r>
              <a:rPr lang="en-US" dirty="0" smtClean="0"/>
              <a:t>Test build/ update firmware</a:t>
            </a:r>
          </a:p>
          <a:p>
            <a:pPr lvl="1"/>
            <a:r>
              <a:rPr lang="en-US" dirty="0" smtClean="0"/>
              <a:t>Install OS/Hypervisor</a:t>
            </a:r>
          </a:p>
          <a:p>
            <a:pPr lvl="1"/>
            <a:r>
              <a:rPr lang="en-US" dirty="0" smtClean="0"/>
              <a:t>Test server</a:t>
            </a:r>
          </a:p>
          <a:p>
            <a:pPr lvl="1"/>
            <a:r>
              <a:rPr lang="en-US" dirty="0" smtClean="0"/>
              <a:t>Rack server</a:t>
            </a:r>
          </a:p>
          <a:p>
            <a:pPr lvl="1"/>
            <a:r>
              <a:rPr lang="en-US" dirty="0" smtClean="0"/>
              <a:t>Network provisioning</a:t>
            </a:r>
          </a:p>
          <a:p>
            <a:pPr lvl="1"/>
            <a:r>
              <a:rPr lang="en-US" dirty="0" smtClean="0"/>
              <a:t>Storage provisioning</a:t>
            </a:r>
          </a:p>
          <a:p>
            <a:pPr lvl="1"/>
            <a:r>
              <a:rPr lang="en-US" dirty="0" smtClean="0"/>
              <a:t>Firewall provisioning</a:t>
            </a:r>
          </a:p>
          <a:p>
            <a:pPr lvl="1"/>
            <a:r>
              <a:rPr lang="en-US" dirty="0"/>
              <a:t>Application server </a:t>
            </a:r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Backup/ Monitoring provisioning</a:t>
            </a:r>
          </a:p>
          <a:p>
            <a:pPr lvl="1"/>
            <a:r>
              <a:rPr lang="en-US" dirty="0" smtClean="0"/>
              <a:t>Disaster recovery provisioning</a:t>
            </a:r>
          </a:p>
          <a:p>
            <a:pPr lvl="1"/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Data migration</a:t>
            </a:r>
          </a:p>
          <a:p>
            <a:pPr lvl="1"/>
            <a:r>
              <a:rPr lang="en-US" dirty="0" smtClean="0"/>
              <a:t>Application service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93624">
            <a:off x="5261851" y="1702007"/>
            <a:ext cx="2464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1 to 6 months later you have a server!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360" y="3845940"/>
            <a:ext cx="3575312" cy="26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Modern 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" b="13493"/>
          <a:stretch/>
        </p:blipFill>
        <p:spPr>
          <a:xfrm>
            <a:off x="0" y="1568591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</a:t>
            </a:r>
            <a:r>
              <a:rPr lang="en-US" dirty="0" smtClean="0"/>
              <a:t>utomated infrastructure that is repeatable and testable.</a:t>
            </a:r>
          </a:p>
          <a:p>
            <a:pPr lvl="1"/>
            <a:r>
              <a:rPr lang="en-US" dirty="0" smtClean="0"/>
              <a:t>Humans build the machines that build the infrastructure.</a:t>
            </a:r>
          </a:p>
          <a:p>
            <a:endParaRPr lang="en-US" dirty="0" smtClean="0"/>
          </a:p>
          <a:p>
            <a:r>
              <a:rPr lang="en-US" dirty="0" smtClean="0"/>
              <a:t>Elimination of </a:t>
            </a:r>
            <a:r>
              <a:rPr lang="en-US" b="1" dirty="0" smtClean="0"/>
              <a:t>snowflakes</a:t>
            </a:r>
            <a:r>
              <a:rPr lang="en-US" dirty="0" smtClean="0"/>
              <a:t> – unique infrastructure components.</a:t>
            </a:r>
          </a:p>
          <a:p>
            <a:endParaRPr lang="en-US" dirty="0" smtClean="0"/>
          </a:p>
          <a:p>
            <a:r>
              <a:rPr lang="en-US" dirty="0" smtClean="0"/>
              <a:t>Infrastructure is constantly being replaced.</a:t>
            </a:r>
          </a:p>
          <a:p>
            <a:pPr lvl="1"/>
            <a:r>
              <a:rPr lang="en-US" dirty="0" smtClean="0"/>
              <a:t>”We embrace change.”</a:t>
            </a:r>
          </a:p>
          <a:p>
            <a:endParaRPr lang="en-US" dirty="0" smtClean="0"/>
          </a:p>
          <a:p>
            <a:r>
              <a:rPr lang="en-US" dirty="0" smtClean="0"/>
              <a:t>Infrastructure changes are automated by a change management </a:t>
            </a:r>
            <a:r>
              <a:rPr lang="en-US" dirty="0" smtClean="0"/>
              <a:t>pipeline instead of a review 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8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cloud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7531" cy="47530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cloud server build process:</a:t>
            </a:r>
          </a:p>
          <a:p>
            <a:pPr lvl="1"/>
            <a:r>
              <a:rPr lang="en-US" dirty="0" smtClean="0"/>
              <a:t>Review current computing budget quotas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Select pre-validated infrastructure stack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stack into virtual data center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Automatically load application services and data</a:t>
            </a:r>
          </a:p>
        </p:txBody>
      </p:sp>
      <p:sp>
        <p:nvSpPr>
          <p:cNvPr id="4" name="TextBox 3"/>
          <p:cNvSpPr txBox="1"/>
          <p:nvPr/>
        </p:nvSpPr>
        <p:spPr>
          <a:xfrm rot="233556">
            <a:off x="5959068" y="1501024"/>
            <a:ext cx="254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2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venir Black"/>
                <a:cs typeface="Avenir Black"/>
              </a:rPr>
              <a:t> minutes later you have a server!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31" y="4020129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Infrastructure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908" r="-12908"/>
          <a:stretch>
            <a:fillRect/>
          </a:stretch>
        </p:blipFill>
        <p:spPr>
          <a:xfrm>
            <a:off x="2910969" y="1417638"/>
            <a:ext cx="6539874" cy="359667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7638"/>
            <a:ext cx="8229600" cy="5125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Scripted,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utomated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nfrastructure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vailable on</a:t>
            </a:r>
          </a:p>
          <a:p>
            <a:pPr marL="0" indent="0">
              <a:buNone/>
            </a:pPr>
            <a:r>
              <a:rPr lang="en-US" dirty="0" smtClean="0"/>
              <a:t>demand from a</a:t>
            </a:r>
          </a:p>
          <a:p>
            <a:pPr marL="0" indent="0">
              <a:buNone/>
            </a:pPr>
            <a:r>
              <a:rPr lang="en-US" dirty="0"/>
              <a:t>g</a:t>
            </a:r>
            <a:r>
              <a:rPr lang="en-US" dirty="0" smtClean="0"/>
              <a:t>lobal cloud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omputing service.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r>
              <a:rPr lang="en-US" dirty="0" smtClean="0"/>
              <a:t>The fastest growing form of infrastructure today.</a:t>
            </a:r>
          </a:p>
          <a:p>
            <a:endParaRPr lang="en-US" dirty="0"/>
          </a:p>
          <a:p>
            <a:r>
              <a:rPr lang="en-US" dirty="0" smtClean="0"/>
              <a:t>Gartner: 60% of Enterprise workloads will run in the cloud by 2018.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Source control management</a:t>
            </a:r>
          </a:p>
          <a:p>
            <a:pPr lvl="1"/>
            <a:r>
              <a:rPr lang="en-US" dirty="0" smtClean="0"/>
              <a:t>Package management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Shell scripting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err="1" smtClean="0"/>
              <a:t>Microservices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8" y="1600200"/>
            <a:ext cx="2825879" cy="2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331" y="459524"/>
            <a:ext cx="6801048" cy="2235008"/>
          </a:xfrm>
        </p:spPr>
        <p:txBody>
          <a:bodyPr>
            <a:normAutofit fontScale="47500" lnSpcReduction="20000"/>
          </a:bodyPr>
          <a:lstStyle/>
          <a:p>
            <a:pPr marL="457200" lvl="1" indent="0" algn="ctr">
              <a:buNone/>
            </a:pPr>
            <a:endParaRPr lang="en-US" sz="4000" dirty="0" smtClean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r>
              <a:rPr lang="en-US" sz="12600" dirty="0" smtClean="0">
                <a:solidFill>
                  <a:schemeClr val="tx2">
                    <a:lumMod val="75000"/>
                  </a:schemeClr>
                </a:solidFill>
                <a:latin typeface="Avenir Black"/>
                <a:cs typeface="Avenir Black"/>
              </a:rPr>
              <a:t>Course Syllabus</a:t>
            </a:r>
            <a:endParaRPr lang="en-US" sz="12600" dirty="0">
              <a:solidFill>
                <a:schemeClr val="tx2">
                  <a:lumMod val="75000"/>
                </a:schemeClr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70200"/>
            <a:ext cx="6959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survey course and it will not turn you into a DevOps or cloud expert in 4 months. </a:t>
            </a:r>
          </a:p>
          <a:p>
            <a:endParaRPr lang="en-US" dirty="0" smtClean="0"/>
          </a:p>
          <a:p>
            <a:r>
              <a:rPr lang="en-US" dirty="0" smtClean="0"/>
              <a:t>Nobody is a true expert in all of these topics, including me. Share your knowledge and experience with the class. </a:t>
            </a:r>
          </a:p>
          <a:p>
            <a:endParaRPr lang="en-US" dirty="0" smtClean="0"/>
          </a:p>
          <a:p>
            <a:r>
              <a:rPr lang="en-US" dirty="0" smtClean="0"/>
              <a:t>Assignments will start out fairly prescriptive at first, but become less so over time.</a:t>
            </a:r>
          </a:p>
          <a:p>
            <a:endParaRPr lang="en-US" dirty="0" smtClean="0"/>
          </a:p>
          <a:p>
            <a:r>
              <a:rPr lang="en-US" dirty="0" smtClean="0"/>
              <a:t>I want this course to challenge you.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Quotes from students last semester:</a:t>
            </a:r>
          </a:p>
          <a:p>
            <a:endParaRPr lang="en-US" dirty="0"/>
          </a:p>
          <a:p>
            <a:pPr lvl="1"/>
            <a:r>
              <a:rPr lang="en-US" dirty="0" smtClean="0"/>
              <a:t>Student 1: “The home work assignments </a:t>
            </a:r>
            <a:r>
              <a:rPr lang="en-US" dirty="0" smtClean="0"/>
              <a:t>were way </a:t>
            </a:r>
            <a:r>
              <a:rPr lang="en-US" dirty="0" smtClean="0"/>
              <a:t>too easy to complete.”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2: “This course is very technical and very relevant to my current job.”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3: “These were the most difficult assignments in my entire grad school experience. I spent </a:t>
            </a:r>
            <a:r>
              <a:rPr lang="en-US" dirty="0" smtClean="0"/>
              <a:t>10 or </a:t>
            </a:r>
            <a:r>
              <a:rPr lang="en-US" dirty="0" smtClean="0"/>
              <a:t>more hours on each assignment</a:t>
            </a:r>
            <a:r>
              <a:rPr lang="is-I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Assignment grading is performed in a mostly automated fashion using a software test suite.</a:t>
            </a:r>
          </a:p>
          <a:p>
            <a:endParaRPr lang="en-US" dirty="0" smtClean="0"/>
          </a:p>
          <a:p>
            <a:r>
              <a:rPr lang="en-US" dirty="0" smtClean="0"/>
              <a:t>Assignments must pass a series of tests to receive full points. </a:t>
            </a:r>
          </a:p>
          <a:p>
            <a:pPr lvl="1"/>
            <a:r>
              <a:rPr lang="en-US" b="1" dirty="0" smtClean="0"/>
              <a:t>#1 cause of losing points: missing files and incorrect file naming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Case in file names matters!</a:t>
            </a:r>
          </a:p>
          <a:p>
            <a:pPr lvl="1"/>
            <a:r>
              <a:rPr lang="en-US" dirty="0" smtClean="0"/>
              <a:t>Double-check your work.</a:t>
            </a:r>
          </a:p>
          <a:p>
            <a:endParaRPr lang="en-US" dirty="0"/>
          </a:p>
          <a:p>
            <a:r>
              <a:rPr lang="en-US" dirty="0" smtClean="0"/>
              <a:t>Assignments must meet the requirements </a:t>
            </a:r>
            <a:r>
              <a:rPr lang="en-US" b="1" dirty="0" smtClean="0"/>
              <a:t>AND</a:t>
            </a:r>
            <a:r>
              <a:rPr lang="en-US" dirty="0" smtClean="0"/>
              <a:t> follow good engineering practices: clarity and maintainability.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2015 Graduate of UST GPS </a:t>
            </a:r>
            <a:br>
              <a:rPr lang="en-US" sz="2800" dirty="0" smtClean="0"/>
            </a:br>
            <a:r>
              <a:rPr lang="en-US" sz="2800" dirty="0" smtClean="0"/>
              <a:t>program with </a:t>
            </a:r>
            <a:br>
              <a:rPr lang="en-US" sz="2800" dirty="0" smtClean="0"/>
            </a:br>
            <a:r>
              <a:rPr lang="en-US" sz="2800" dirty="0" smtClean="0"/>
              <a:t>M.S. in Software Engineering </a:t>
            </a:r>
          </a:p>
          <a:p>
            <a:endParaRPr lang="en-US" sz="2800" dirty="0" smtClean="0"/>
          </a:p>
          <a:p>
            <a:r>
              <a:rPr lang="en-US" sz="2800" dirty="0" smtClean="0"/>
              <a:t>20+ years in IT working </a:t>
            </a:r>
            <a:br>
              <a:rPr lang="en-US" sz="2800" dirty="0" smtClean="0"/>
            </a:br>
            <a:r>
              <a:rPr lang="en-US" sz="2800" dirty="0" smtClean="0"/>
              <a:t>with tech startups and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Fortune 500</a:t>
            </a:r>
          </a:p>
          <a:p>
            <a:endParaRPr lang="en-US" sz="2800" dirty="0" smtClean="0"/>
          </a:p>
          <a:p>
            <a:r>
              <a:rPr lang="en-US" sz="2800" dirty="0" smtClean="0"/>
              <a:t>Technical co-founder of a </a:t>
            </a:r>
            <a:br>
              <a:rPr lang="en-US" sz="2800" dirty="0" smtClean="0"/>
            </a:br>
            <a:r>
              <a:rPr lang="en-US" sz="2800" dirty="0" smtClean="0"/>
              <a:t>large regional datacenter and </a:t>
            </a:r>
            <a:br>
              <a:rPr lang="en-US" sz="2800" dirty="0" smtClean="0"/>
            </a:br>
            <a:r>
              <a:rPr lang="en-US" sz="2800" dirty="0" smtClean="0"/>
              <a:t>managed services provider </a:t>
            </a:r>
          </a:p>
          <a:p>
            <a:endParaRPr lang="en-US" sz="2800" dirty="0" smtClean="0"/>
          </a:p>
          <a:p>
            <a:r>
              <a:rPr lang="en-US" sz="2800" dirty="0" smtClean="0"/>
              <a:t>AWS Certified Solutions Architect &amp; Developer</a:t>
            </a:r>
          </a:p>
          <a:p>
            <a:endParaRPr lang="en-US" sz="2800" dirty="0" smtClean="0"/>
          </a:p>
          <a:p>
            <a:r>
              <a:rPr lang="en-US" sz="2800" dirty="0" smtClean="0"/>
              <a:t>Hobbies include underwater photography, cycling, and </a:t>
            </a:r>
            <a:r>
              <a:rPr lang="en-US" sz="2800" dirty="0" smtClean="0"/>
              <a:t>analog synths.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392" r="756"/>
          <a:stretch/>
        </p:blipFill>
        <p:spPr>
          <a:xfrm>
            <a:off x="4799638" y="1417637"/>
            <a:ext cx="3794696" cy="29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97" y="229028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0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Definition: </a:t>
            </a:r>
            <a:r>
              <a:rPr lang="en-US" sz="2800" dirty="0" smtClean="0"/>
              <a:t>“Version</a:t>
            </a:r>
            <a:r>
              <a:rPr lang="en-US" sz="2800" dirty="0"/>
              <a:t> control, also known </a:t>
            </a:r>
            <a:r>
              <a:rPr lang="en-US" sz="2800" dirty="0" smtClean="0"/>
              <a:t>as </a:t>
            </a:r>
            <a:r>
              <a:rPr lang="en-US" sz="2800" dirty="0" smtClean="0"/>
              <a:t>source </a:t>
            </a:r>
            <a:r>
              <a:rPr lang="en-US" sz="2800" dirty="0"/>
              <a:t>control, is the </a:t>
            </a:r>
            <a:r>
              <a:rPr lang="en-US" sz="2800" b="1" dirty="0" smtClean="0"/>
              <a:t>management of </a:t>
            </a:r>
            <a:r>
              <a:rPr lang="en-US" sz="2800" b="1" dirty="0"/>
              <a:t>changes to documents</a:t>
            </a:r>
            <a:r>
              <a:rPr lang="en-US" sz="2800" dirty="0"/>
              <a:t>, computer programs, large web sites, and other collections of information</a:t>
            </a:r>
            <a:r>
              <a:rPr lang="en-US" sz="2800" dirty="0" smtClean="0"/>
              <a:t>.” – </a:t>
            </a:r>
            <a:r>
              <a:rPr lang="en-US" sz="2800" i="1" dirty="0" smtClean="0"/>
              <a:t>Wikipedia</a:t>
            </a:r>
          </a:p>
          <a:p>
            <a:endParaRPr lang="en-US" sz="2800" i="1" dirty="0"/>
          </a:p>
          <a:p>
            <a:r>
              <a:rPr lang="en-US" sz="2800" dirty="0" smtClean="0"/>
              <a:t>In our </a:t>
            </a:r>
            <a:r>
              <a:rPr lang="en-US" sz="2800" dirty="0" smtClean="0"/>
              <a:t>class, </a:t>
            </a:r>
            <a:r>
              <a:rPr lang="en-US" sz="2800" dirty="0" smtClean="0"/>
              <a:t>source control is </a:t>
            </a:r>
            <a:r>
              <a:rPr lang="en-US" sz="2800" dirty="0" smtClean="0"/>
              <a:t>about maintaining a history of all the changes made to code files.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use source control systems to:</a:t>
            </a:r>
          </a:p>
          <a:p>
            <a:pPr lvl="1"/>
            <a:r>
              <a:rPr lang="en-US" sz="2000" dirty="0" smtClean="0"/>
              <a:t>Store and track changes in software source code and application configurations (or most any sort of text-based artifact)</a:t>
            </a:r>
          </a:p>
          <a:p>
            <a:pPr lvl="1"/>
            <a:r>
              <a:rPr lang="en-US" sz="2000" dirty="0" smtClean="0"/>
              <a:t>Maintain different releases of software code</a:t>
            </a:r>
          </a:p>
          <a:p>
            <a:pPr lvl="1"/>
            <a:r>
              <a:rPr lang="en-US" sz="2000" dirty="0" smtClean="0"/>
              <a:t>Effectively collaborate as a team on a single set of artifacts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First systems was SCCS, written in 1972 by </a:t>
            </a:r>
            <a:r>
              <a:rPr lang="en-US" sz="2400" dirty="0" err="1" smtClean="0"/>
              <a:t>Rochkind</a:t>
            </a:r>
            <a:r>
              <a:rPr lang="en-US" sz="2400" dirty="0" smtClean="0"/>
              <a:t> at Bell </a:t>
            </a:r>
            <a:r>
              <a:rPr lang="en-US" sz="2400" dirty="0" smtClean="0"/>
              <a:t>Labs.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Then came RCS, CVS, and Subversion</a:t>
            </a:r>
          </a:p>
          <a:p>
            <a:pPr lvl="1"/>
            <a:r>
              <a:rPr lang="en-US" sz="2000" dirty="0" smtClean="0"/>
              <a:t>Dozens of commercial solutions available: Perforce, </a:t>
            </a:r>
            <a:r>
              <a:rPr lang="en-US" sz="2000" dirty="0" err="1" smtClean="0"/>
              <a:t>ClearCase</a:t>
            </a:r>
            <a:r>
              <a:rPr lang="en-US" sz="2000" dirty="0" smtClean="0"/>
              <a:t>, Microsoft </a:t>
            </a:r>
            <a:r>
              <a:rPr lang="en-US" sz="2000" dirty="0" smtClean="0"/>
              <a:t>TFS</a:t>
            </a: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Local</a:t>
            </a:r>
          </a:p>
          <a:p>
            <a:pPr lvl="1"/>
            <a:r>
              <a:rPr lang="en-US" dirty="0" smtClean="0"/>
              <a:t>Simple file </a:t>
            </a:r>
          </a:p>
          <a:p>
            <a:pPr marL="457200" lvl="1" indent="0">
              <a:buNone/>
            </a:pPr>
            <a:r>
              <a:rPr lang="en-US" dirty="0" smtClean="0"/>
              <a:t>versioning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RCS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4" y="1600200"/>
            <a:ext cx="4830653" cy="412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3774" y="5726383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0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Centralized</a:t>
            </a:r>
          </a:p>
          <a:p>
            <a:pPr lvl="1"/>
            <a:r>
              <a:rPr lang="en-US" dirty="0" smtClean="0"/>
              <a:t>Team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same files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Central server </a:t>
            </a:r>
            <a:r>
              <a:rPr lang="en-US" dirty="0" smtClean="0"/>
              <a:t>=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</a:t>
            </a:r>
            <a:r>
              <a:rPr lang="en-US" dirty="0"/>
              <a:t> </a:t>
            </a:r>
            <a:r>
              <a:rPr lang="en-US" dirty="0" smtClean="0"/>
              <a:t>point </a:t>
            </a:r>
            <a:r>
              <a:rPr lang="en-US" dirty="0" smtClean="0"/>
              <a:t>of failure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Hard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Subversion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255" y="1785267"/>
            <a:ext cx="4889940" cy="3400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255" y="5298180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70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ypes of source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Uses distributed </a:t>
            </a:r>
            <a:r>
              <a:rPr lang="en-US" dirty="0"/>
              <a:t>t</a:t>
            </a:r>
            <a:r>
              <a:rPr lang="en-US" dirty="0" smtClean="0"/>
              <a:t>eam approach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Everyone works</a:t>
            </a:r>
          </a:p>
          <a:p>
            <a:pPr marL="457200" lvl="1" indent="0">
              <a:buNone/>
            </a:pPr>
            <a:r>
              <a:rPr lang="en-US" dirty="0"/>
              <a:t>o</a:t>
            </a:r>
            <a:r>
              <a:rPr lang="en-US" dirty="0" smtClean="0"/>
              <a:t>n their </a:t>
            </a:r>
            <a:r>
              <a:rPr lang="en-US" u="sng" dirty="0" smtClean="0"/>
              <a:t>own</a:t>
            </a:r>
            <a:r>
              <a:rPr lang="en-US" dirty="0" smtClean="0"/>
              <a:t> </a:t>
            </a:r>
            <a:r>
              <a:rPr lang="en-US" dirty="0" smtClean="0"/>
              <a:t>set of </a:t>
            </a:r>
            <a:r>
              <a:rPr lang="en-US" dirty="0" smtClean="0"/>
              <a:t>files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Easy to branch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to handle merge</a:t>
            </a:r>
          </a:p>
          <a:p>
            <a:pPr marL="457200" lvl="1" indent="0">
              <a:buNone/>
            </a:pPr>
            <a:r>
              <a:rPr lang="en-US" dirty="0"/>
              <a:t>c</a:t>
            </a:r>
            <a:r>
              <a:rPr lang="en-US" dirty="0" smtClean="0"/>
              <a:t>onflicts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Git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94" y="1417638"/>
            <a:ext cx="4217725" cy="505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100" y="6468161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https://</a:t>
            </a:r>
            <a:r>
              <a:rPr lang="en-US" sz="800" dirty="0" err="1" smtClean="0"/>
              <a:t>git-scm.com</a:t>
            </a:r>
            <a:r>
              <a:rPr lang="en-US" sz="800" dirty="0" smtClean="0"/>
              <a:t>/book/en/v2/Getting-Started-About-Version-Control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popular open source distributed source control management system.</a:t>
            </a:r>
          </a:p>
          <a:p>
            <a:endParaRPr lang="en-US" dirty="0" smtClean="0"/>
          </a:p>
          <a:p>
            <a:r>
              <a:rPr lang="en-US" dirty="0" smtClean="0"/>
              <a:t>Initially designed by Linus Torvalds (Linux) in 2005.</a:t>
            </a:r>
          </a:p>
          <a:p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Super fast patching.</a:t>
            </a:r>
          </a:p>
          <a:p>
            <a:pPr lvl="1"/>
            <a:r>
              <a:rPr lang="en-US" dirty="0" smtClean="0"/>
              <a:t>Supports one developer or thousands of developers.</a:t>
            </a:r>
          </a:p>
          <a:p>
            <a:pPr lvl="1"/>
            <a:r>
              <a:rPr lang="en-US" dirty="0" smtClean="0"/>
              <a:t>Designed from a file-system perspective, not a source control management perspective.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3" y="209651"/>
            <a:ext cx="1207987" cy="12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062" b="-2804"/>
          <a:stretch/>
        </p:blipFill>
        <p:spPr>
          <a:xfrm>
            <a:off x="490561" y="1404228"/>
            <a:ext cx="7855823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1" b="-3488"/>
          <a:stretch/>
        </p:blipFill>
        <p:spPr>
          <a:xfrm>
            <a:off x="861816" y="1635122"/>
            <a:ext cx="7232611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07678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0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93" b="-2609"/>
          <a:stretch/>
        </p:blipFill>
        <p:spPr>
          <a:xfrm>
            <a:off x="1196332" y="1795010"/>
            <a:ext cx="6682763" cy="44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File(s)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Your name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What would you like to learn about in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03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 new project: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r>
              <a:rPr lang="en-US" dirty="0" smtClean="0"/>
              <a:t>Download an existing project: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clone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18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03" y="1244337"/>
            <a:ext cx="6211215" cy="54722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" y="1417638"/>
            <a:ext cx="7861955" cy="4784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779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3" y="1776750"/>
            <a:ext cx="7777113" cy="3986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11208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629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only creates new files when a file is modified.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stores references to files.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68" y="3346095"/>
            <a:ext cx="8066864" cy="307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6095" y="6509621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https</a:t>
            </a:r>
            <a:r>
              <a:rPr lang="en-US" sz="800" dirty="0"/>
              <a:t>://</a:t>
            </a:r>
            <a:r>
              <a:rPr lang="en-US" sz="800" dirty="0" err="1"/>
              <a:t>git-scm.com</a:t>
            </a:r>
            <a:r>
              <a:rPr lang="en-US" sz="800" dirty="0"/>
              <a:t>/book/en/v2/Getting-Started-</a:t>
            </a:r>
            <a:r>
              <a:rPr lang="en-US" sz="800" dirty="0" err="1"/>
              <a:t>Git</a:t>
            </a:r>
            <a:r>
              <a:rPr lang="en-US" sz="800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7278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Commits contain:</a:t>
            </a:r>
          </a:p>
          <a:p>
            <a:endParaRPr lang="en-US" dirty="0"/>
          </a:p>
          <a:p>
            <a:pPr lvl="1"/>
            <a:r>
              <a:rPr lang="en-US" dirty="0" smtClean="0"/>
              <a:t>SHA-1 checksum (Commit Hash)</a:t>
            </a:r>
          </a:p>
          <a:p>
            <a:pPr lvl="1"/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Reference to parent commit(s)</a:t>
            </a:r>
          </a:p>
          <a:p>
            <a:pPr lvl="1"/>
            <a:r>
              <a:rPr lang="en-US" dirty="0" smtClean="0"/>
              <a:t>Tree</a:t>
            </a:r>
          </a:p>
          <a:p>
            <a:pPr lvl="2"/>
            <a:r>
              <a:rPr lang="en-US" dirty="0" smtClean="0"/>
              <a:t>Contains references to all the files in the snapshot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54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809540"/>
            <a:ext cx="6764594" cy="426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8936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" y="1417639"/>
            <a:ext cx="5631059" cy="495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0975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Collaboration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0" y="1417638"/>
            <a:ext cx="7663319" cy="498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63326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remote repository is a copy of the local repository hosted on a network.</a:t>
            </a:r>
          </a:p>
          <a:p>
            <a:endParaRPr lang="en-US" dirty="0" smtClean="0"/>
          </a:p>
          <a:p>
            <a:r>
              <a:rPr lang="en-US" dirty="0" smtClean="0"/>
              <a:t>Other people can </a:t>
            </a:r>
            <a:r>
              <a:rPr lang="en-US" b="1" dirty="0" smtClean="0"/>
              <a:t>clone</a:t>
            </a:r>
            <a:r>
              <a:rPr lang="en-US" dirty="0" smtClean="0"/>
              <a:t> the remote repository to download their own copy.</a:t>
            </a:r>
          </a:p>
          <a:p>
            <a:endParaRPr lang="en-US" dirty="0"/>
          </a:p>
          <a:p>
            <a:r>
              <a:rPr lang="en-US" dirty="0" smtClean="0"/>
              <a:t>GitHub provides a place to host a remote repository.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378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dge-maze_odolphie_flick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29"/>
            <a:ext cx="9144000" cy="6121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942" y="1417638"/>
            <a:ext cx="5126319" cy="138499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When do we consider software code done</a:t>
            </a:r>
            <a:r>
              <a:rPr lang="en-US" sz="4200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sz="4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58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2172929"/>
            <a:ext cx="7309925" cy="335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2298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6713" b="6713"/>
          <a:stretch/>
        </p:blipFill>
        <p:spPr>
          <a:xfrm>
            <a:off x="1418783" y="1117448"/>
            <a:ext cx="6712055" cy="5448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348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403" b="5403"/>
          <a:stretch/>
        </p:blipFill>
        <p:spPr>
          <a:xfrm>
            <a:off x="1007806" y="1276465"/>
            <a:ext cx="7678994" cy="507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33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1902065"/>
            <a:ext cx="7384026" cy="4009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5440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59" y="1417638"/>
            <a:ext cx="6129681" cy="5096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6519553"/>
            <a:ext cx="6643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i="1" dirty="0" smtClean="0"/>
              <a:t>An Introduction to </a:t>
            </a:r>
            <a:r>
              <a:rPr lang="en-US" sz="800" i="1" dirty="0" err="1" smtClean="0"/>
              <a:t>Git</a:t>
            </a:r>
            <a:r>
              <a:rPr lang="en-US" sz="800" i="1" dirty="0" smtClean="0"/>
              <a:t> </a:t>
            </a:r>
            <a:r>
              <a:rPr lang="en-US" sz="800" dirty="0" smtClean="0"/>
              <a:t>by Hiroyuki Vincent Yamazaki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44306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best way to learn </a:t>
            </a:r>
            <a:r>
              <a:rPr lang="en-US" dirty="0" err="1" smtClean="0"/>
              <a:t>Git</a:t>
            </a:r>
            <a:r>
              <a:rPr lang="en-US" dirty="0" smtClean="0"/>
              <a:t> is by using the </a:t>
            </a:r>
            <a:r>
              <a:rPr lang="en-US" dirty="0" err="1" smtClean="0"/>
              <a:t>git</a:t>
            </a:r>
            <a:r>
              <a:rPr lang="en-US" dirty="0" smtClean="0"/>
              <a:t> command using a command line interface (terminal shell)</a:t>
            </a:r>
          </a:p>
          <a:p>
            <a:endParaRPr lang="en-US" dirty="0" smtClean="0"/>
          </a:p>
          <a:p>
            <a:r>
              <a:rPr lang="en-US" dirty="0" smtClean="0"/>
              <a:t>You can also use graphical </a:t>
            </a:r>
            <a:r>
              <a:rPr lang="en-US" dirty="0" err="1" smtClean="0"/>
              <a:t>Git</a:t>
            </a:r>
            <a:r>
              <a:rPr lang="en-US" dirty="0" smtClean="0"/>
              <a:t> clients such as Source Tree</a:t>
            </a:r>
          </a:p>
          <a:p>
            <a:pPr lvl="1"/>
            <a:r>
              <a:rPr lang="en-US" dirty="0" smtClean="0"/>
              <a:t>These are very helpful when working with large teams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Refer to </a:t>
            </a:r>
            <a:r>
              <a:rPr lang="en-US" dirty="0" err="1" smtClean="0"/>
              <a:t>Git</a:t>
            </a:r>
            <a:r>
              <a:rPr lang="en-US" dirty="0" smtClean="0"/>
              <a:t> Hands-On Guide</a:t>
            </a:r>
          </a:p>
          <a:p>
            <a:endParaRPr lang="en-US" dirty="0" smtClean="0"/>
          </a:p>
          <a:p>
            <a:r>
              <a:rPr lang="en-US" dirty="0" smtClean="0"/>
              <a:t>Book: </a:t>
            </a:r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/book/en/v2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07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88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Create project1 directory/folder.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    (use </a:t>
            </a:r>
            <a:r>
              <a:rPr lang="en-US" dirty="0" err="1" smtClean="0"/>
              <a:t>gitup</a:t>
            </a:r>
            <a:r>
              <a:rPr lang="en-US" dirty="0" smtClean="0"/>
              <a:t> for visual learning)</a:t>
            </a:r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data.json</a:t>
            </a:r>
            <a:r>
              <a:rPr lang="en-US" dirty="0" smtClean="0"/>
              <a:t>  (windows users can use “ECHO &gt;&gt; </a:t>
            </a:r>
            <a:r>
              <a:rPr lang="en-US" dirty="0" err="1" smtClean="0"/>
              <a:t>data.json</a:t>
            </a:r>
            <a:r>
              <a:rPr lang="en-US" smtClean="0"/>
              <a:t>”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data.json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“my first commit”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nginx.conf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nginx.conf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“add web configuration file”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&lt;1</a:t>
            </a:r>
            <a:r>
              <a:rPr lang="en-US" baseline="30000" dirty="0" smtClean="0"/>
              <a:t>st</a:t>
            </a:r>
            <a:r>
              <a:rPr lang="en-US" dirty="0" smtClean="0"/>
              <a:t> commit hash&gt;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&lt;2</a:t>
            </a:r>
            <a:r>
              <a:rPr lang="en-US" baseline="30000" dirty="0" smtClean="0"/>
              <a:t>nd</a:t>
            </a:r>
            <a:r>
              <a:rPr lang="en-US" dirty="0" smtClean="0"/>
              <a:t> commit hash&gt;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branch develop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develop</a:t>
            </a:r>
          </a:p>
          <a:p>
            <a:pPr marL="0" indent="0">
              <a:buNone/>
            </a:pPr>
            <a:r>
              <a:rPr lang="en-US" dirty="0" smtClean="0"/>
              <a:t>$ touch 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*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“add homepage”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master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merge develop master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14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1: Set up accounts</a:t>
            </a:r>
          </a:p>
          <a:p>
            <a:r>
              <a:rPr lang="en-US" dirty="0" smtClean="0"/>
              <a:t>Read </a:t>
            </a:r>
            <a:r>
              <a:rPr lang="en-US" i="1" dirty="0"/>
              <a:t>Practice of Cloud </a:t>
            </a:r>
            <a:r>
              <a:rPr lang="en-US" i="1" dirty="0" smtClean="0"/>
              <a:t>Systems Administration </a:t>
            </a:r>
            <a:r>
              <a:rPr lang="en-US" dirty="0"/>
              <a:t>Chapter </a:t>
            </a:r>
            <a:r>
              <a:rPr lang="en-US" dirty="0" smtClean="0"/>
              <a:t>12, sections 12.1-12.6</a:t>
            </a:r>
          </a:p>
          <a:p>
            <a:r>
              <a:rPr lang="en-US" dirty="0" smtClean="0"/>
              <a:t>Read </a:t>
            </a:r>
            <a:r>
              <a:rPr lang="en-US" i="1" dirty="0" err="1" smtClean="0"/>
              <a:t>Git</a:t>
            </a:r>
            <a:r>
              <a:rPr lang="en-US" i="1" dirty="0" smtClean="0"/>
              <a:t> Hands On Guide</a:t>
            </a:r>
          </a:p>
          <a:p>
            <a:r>
              <a:rPr lang="en-US" dirty="0" smtClean="0"/>
              <a:t>Start reading </a:t>
            </a:r>
            <a:r>
              <a:rPr lang="en-US" i="1" dirty="0" smtClean="0"/>
              <a:t>Linux Hands 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Is a software done when the code is written? How about reviewed? Maybe when it’s tested?</a:t>
            </a:r>
          </a:p>
          <a:p>
            <a:endParaRPr lang="en-US" dirty="0"/>
          </a:p>
          <a:p>
            <a:r>
              <a:rPr lang="en-US" dirty="0" smtClean="0"/>
              <a:t>Software is done when it’s delivered to the customer.</a:t>
            </a:r>
          </a:p>
          <a:p>
            <a:endParaRPr lang="en-US" dirty="0"/>
          </a:p>
          <a:p>
            <a:r>
              <a:rPr lang="en-US" dirty="0" smtClean="0"/>
              <a:t>DevOps is primarily concerned with the service delivery lifecycle.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DevOps is a </a:t>
            </a:r>
            <a:r>
              <a:rPr lang="en-US" b="1" dirty="0" smtClean="0"/>
              <a:t>culture</a:t>
            </a:r>
            <a:r>
              <a:rPr lang="en-US" dirty="0" smtClean="0"/>
              <a:t> that embraces </a:t>
            </a:r>
            <a:r>
              <a:rPr lang="en-US" b="1" dirty="0" smtClean="0"/>
              <a:t>collaboration</a:t>
            </a:r>
            <a:r>
              <a:rPr lang="en-US" dirty="0" smtClean="0"/>
              <a:t> and </a:t>
            </a:r>
            <a:r>
              <a:rPr lang="en-US" b="1" dirty="0" smtClean="0"/>
              <a:t>automation</a:t>
            </a:r>
            <a:r>
              <a:rPr lang="en-US" dirty="0" smtClean="0"/>
              <a:t> to accelerate the process of software delivery and infrastructure change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-- </a:t>
            </a:r>
            <a:r>
              <a:rPr lang="en-US" sz="1800" dirty="0" smtClean="0"/>
              <a:t>My definition loosely based on Wikipedia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295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6" y="1835057"/>
            <a:ext cx="4774974" cy="4531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0209" y="2582740"/>
            <a:ext cx="32558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methodology combining multiple practices within the IT organization.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42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5" y="1417638"/>
            <a:ext cx="7546611" cy="5263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589995">
            <a:off x="237740" y="1475865"/>
            <a:ext cx="2276159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evolution</a:t>
            </a:r>
            <a:br>
              <a:rPr lang="en-US" sz="2800" dirty="0" smtClean="0"/>
            </a:br>
            <a:r>
              <a:rPr lang="en-US" sz="2800" dirty="0" smtClean="0"/>
              <a:t>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8990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8694</TotalTime>
  <Words>1572</Words>
  <Application>Microsoft Macintosh PowerPoint</Application>
  <PresentationFormat>On-screen Show (4:3)</PresentationFormat>
  <Paragraphs>349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Avenir Black</vt:lpstr>
      <vt:lpstr>Calibri</vt:lpstr>
      <vt:lpstr>Consolas</vt:lpstr>
      <vt:lpstr>Mangal</vt:lpstr>
      <vt:lpstr>Wingdings</vt:lpstr>
      <vt:lpstr>Arial</vt:lpstr>
      <vt:lpstr>Office Theme</vt:lpstr>
      <vt:lpstr>DevOps &amp; Cloud Infrastructure SEIS 665 Week 1</vt:lpstr>
      <vt:lpstr>Agenda</vt:lpstr>
      <vt:lpstr>About Your Instructor</vt:lpstr>
      <vt:lpstr>Introduce yourself</vt:lpstr>
      <vt:lpstr>What’s DevOps</vt:lpstr>
      <vt:lpstr>DevOps Defined</vt:lpstr>
      <vt:lpstr>DevOps Defined</vt:lpstr>
      <vt:lpstr>What is DevOps?</vt:lpstr>
      <vt:lpstr>What is DevOps?</vt:lpstr>
      <vt:lpstr>What is DevOps?</vt:lpstr>
      <vt:lpstr>Velocity</vt:lpstr>
      <vt:lpstr>Why does DevOps matter?</vt:lpstr>
      <vt:lpstr>PowerPoint Presentation</vt:lpstr>
      <vt:lpstr>PowerPoint Presentation</vt:lpstr>
      <vt:lpstr>PowerPoint Presentation</vt:lpstr>
      <vt:lpstr>Infrastructure</vt:lpstr>
      <vt:lpstr>Traditional IT</vt:lpstr>
      <vt:lpstr>Traditional IT</vt:lpstr>
      <vt:lpstr>Traditional IT</vt:lpstr>
      <vt:lpstr>Traditional IT server builds</vt:lpstr>
      <vt:lpstr>Modern IT</vt:lpstr>
      <vt:lpstr>Modern IT</vt:lpstr>
      <vt:lpstr>Modern cloud servers</vt:lpstr>
      <vt:lpstr>Cloud Infrastructure</vt:lpstr>
      <vt:lpstr>Topics this semester</vt:lpstr>
      <vt:lpstr>PowerPoint Presentation</vt:lpstr>
      <vt:lpstr>Syllabus Notes</vt:lpstr>
      <vt:lpstr>Assignments</vt:lpstr>
      <vt:lpstr>Assignment Grading</vt:lpstr>
      <vt:lpstr>Attendance</vt:lpstr>
      <vt:lpstr>Source Control Management</vt:lpstr>
      <vt:lpstr>Source Control Management</vt:lpstr>
      <vt:lpstr>Types of source control</vt:lpstr>
      <vt:lpstr>Types of source control</vt:lpstr>
      <vt:lpstr>Types of source control</vt:lpstr>
      <vt:lpstr>Git</vt:lpstr>
      <vt:lpstr>File</vt:lpstr>
      <vt:lpstr>File</vt:lpstr>
      <vt:lpstr>File(s)</vt:lpstr>
      <vt:lpstr>Creating a Project</vt:lpstr>
      <vt:lpstr>How Git works</vt:lpstr>
      <vt:lpstr>Add command</vt:lpstr>
      <vt:lpstr>Commit command</vt:lpstr>
      <vt:lpstr>How Git Works</vt:lpstr>
      <vt:lpstr>Git Commits</vt:lpstr>
      <vt:lpstr>Git Checkout</vt:lpstr>
      <vt:lpstr>Git Collaboration</vt:lpstr>
      <vt:lpstr>Git Collaboration</vt:lpstr>
      <vt:lpstr>Remote Repository</vt:lpstr>
      <vt:lpstr>Git Branch</vt:lpstr>
      <vt:lpstr>Git Branch</vt:lpstr>
      <vt:lpstr>Git Branch</vt:lpstr>
      <vt:lpstr>Git Merge</vt:lpstr>
      <vt:lpstr>Git Merge</vt:lpstr>
      <vt:lpstr>Git Hands-on</vt:lpstr>
      <vt:lpstr>Git Hands-on</vt:lpstr>
      <vt:lpstr>Homework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6XX IT Infrastructure</dc:title>
  <dc:creator>Jason Baker</dc:creator>
  <cp:lastModifiedBy>Baker, Jason D.</cp:lastModifiedBy>
  <cp:revision>135</cp:revision>
  <dcterms:created xsi:type="dcterms:W3CDTF">2016-03-17T15:27:29Z</dcterms:created>
  <dcterms:modified xsi:type="dcterms:W3CDTF">2017-01-30T04:38:38Z</dcterms:modified>
</cp:coreProperties>
</file>